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Nanum Gothic" panose="020B0600000101010101" charset="-127"/>
      <p:regular r:id="rId44"/>
      <p:bold r:id="rId45"/>
    </p:embeddedFont>
    <p:embeddedFont>
      <p:font typeface="NanumGothic ExtraBold" panose="020B0600000101010101" charset="-127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0FC6CF-B98A-4CA6-840F-A5D390829FA6}">
  <a:tblStyle styleId="{100FC6CF-B98A-4CA6-840F-A5D390829F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92d8ecde5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092d8ecde5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92d8ecde5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092d8ecde5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92d8ecde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2092d8ecde5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92d8ecde5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092d8ecde5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92d8ecde5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092d8ecde5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92d8ecde5_7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092d8ecde5_7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92d8ecde5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092d8ecde5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92d8ecde5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092d8ecde5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92d8ecde5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092d8ecde5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92d8ecde5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092d8ecde5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92d8ecde5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092d8ecde5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92d8ecde5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092d8ecde5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92d8ecde5_5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2092d8ecde5_5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92d8ecde5_5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092d8ecde5_5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92d8ecde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092d8ecde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92d8ecd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092d8ecd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92d8ecd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092d8ecd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92d8ecde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092d8ecde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92d8ecde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2092d8ecde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92d8ecde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092d8ecde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92d8ecde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092d8ecde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92d8ecde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2092d8ecde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92d8ecde5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2092d8ecde5_6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92d8ecde5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092d8ecde5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92d8ecde5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092d8ecde5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92d8ecde5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2092d8ecde5_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92d8ecde5_6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092d8ecde5_6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92d8ecde5_6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2092d8ecde5_6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92d8ecde5_6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092d8ecde5_6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92d8ecde5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092d8ecde5_6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92d8ecde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2092d8ecde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92d8ecde5_6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092d8ecde5_6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92d8ecde5_6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2092d8ecde5_6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92d8ecde5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2092d8ecde5_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92d8ecde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92d8ecde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92d8ecde5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092d8ecde5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92d8ecde5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092d8ecde5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8344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</a:t>
            </a:r>
            <a:r>
              <a:rPr lang="ko" sz="2500" b="1">
                <a:solidFill>
                  <a:srgbClr val="19264B"/>
                </a:solidFill>
              </a:rPr>
              <a:t>데이터 분석 및 EDA 분석 2팀</a:t>
            </a:r>
            <a:endParaRPr sz="2500" b="1" i="0" u="none" strike="noStrike" cap="non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2022.03.</a:t>
            </a:r>
            <a:r>
              <a:rPr lang="ko">
                <a:solidFill>
                  <a:srgbClr val="19264B"/>
                </a:solidFill>
              </a:rPr>
              <a:t>20</a:t>
            </a:r>
            <a:endParaRPr sz="1400" b="0" i="0" u="none" strike="noStrike" cap="non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발표자 : </a:t>
            </a:r>
            <a:r>
              <a:rPr lang="ko" sz="1100">
                <a:solidFill>
                  <a:srgbClr val="19264B"/>
                </a:solidFill>
              </a:rPr>
              <a:t>성현우, 박지현, 김지호, 송민주</a:t>
            </a:r>
            <a:endParaRPr sz="1100" b="0" i="0" u="none" strike="noStrike" cap="non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데이터의 종류?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650" y="1086400"/>
            <a:ext cx="2901349" cy="25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749" y="1769425"/>
            <a:ext cx="4267202" cy="3011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정형화된 데이터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813" y="1619550"/>
            <a:ext cx="41814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8150" y="1376188"/>
            <a:ext cx="120015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275" y="1388925"/>
            <a:ext cx="1577605" cy="28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2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정형화된 데이터 : 테이블 데이터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775" y="1500375"/>
            <a:ext cx="3501574" cy="26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250" y="1838913"/>
            <a:ext cx="3387900" cy="194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테이블 데이터의 구조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1529400" y="1183550"/>
            <a:ext cx="43281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•데이터 프레임(Data Frame)</a:t>
            </a:r>
            <a:endParaRPr sz="2100" b="1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•피처(feature)</a:t>
            </a:r>
            <a:endParaRPr sz="2100" b="1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•결과(outcome)</a:t>
            </a:r>
            <a:endParaRPr sz="2100" b="1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•레코드(record)</a:t>
            </a:r>
            <a:endParaRPr sz="2100" b="1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테이블 데이터의 구조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00" y="1427925"/>
            <a:ext cx="7658102" cy="28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테이블 데이터의 구조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750" y="1487200"/>
            <a:ext cx="5053950" cy="26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위치 추정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위치 추정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1522800" y="954500"/>
            <a:ext cx="7388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</a:rPr>
              <a:t>데이터를 살펴보는 가장 기초적인 단계는 각 피처의 ‘대푯값typical value’을 구하는 것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</a:rPr>
              <a:t>-&gt; 즉, 데이터의 중심경향성을 나타내는 추정값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063" y="2037050"/>
            <a:ext cx="2424729" cy="23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548" y="2149049"/>
            <a:ext cx="3404926" cy="2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평균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550" y="1025100"/>
            <a:ext cx="6824675" cy="380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3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중간값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850" y="887475"/>
            <a:ext cx="3810001" cy="27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3073650" y="3853875"/>
            <a:ext cx="410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중간값, 가중 중간값은  특잇값에 Robust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이곳에 만나서 찍은 사진을 넣어주세요.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(비대면일 경우엔 화면 캡쳐 이용)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얼굴이 나오게 찍어주셔야 합니다:D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1 : </a:t>
            </a:r>
            <a:r>
              <a:rPr lang="ko"/>
              <a:t>성현우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2 : </a:t>
            </a:r>
            <a:r>
              <a:rPr lang="ko"/>
              <a:t>송민주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3 : 박</a:t>
            </a:r>
            <a:r>
              <a:rPr lang="ko"/>
              <a:t>지현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스터디원 4 : 김지호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250" y="1262100"/>
            <a:ext cx="4287599" cy="3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3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변이 추정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표준편차와 관련 추정값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1408975" y="904450"/>
            <a:ext cx="6574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가장 대표적으로 사용되는 변이 추정들은 관측 데이터와 위치 추정값 사이의 차이인 </a:t>
            </a:r>
            <a:r>
              <a:rPr lang="ko" sz="1600" u="sng">
                <a:solidFill>
                  <a:schemeClr val="dk1"/>
                </a:solidFill>
              </a:rPr>
              <a:t>‘편차’</a:t>
            </a:r>
            <a:r>
              <a:rPr lang="ko" sz="1600">
                <a:solidFill>
                  <a:schemeClr val="dk1"/>
                </a:solidFill>
              </a:rPr>
              <a:t>를 기본으로 함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725" y="2149050"/>
            <a:ext cx="7658100" cy="218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표준편차와 관련 추정값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1408975" y="913500"/>
            <a:ext cx="6574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분산, 표준편차, 평균절대편차 모두 특잇값과 극단값에 로버스트X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=&gt;</a:t>
            </a:r>
            <a:r>
              <a:rPr lang="ko" sz="1600">
                <a:solidFill>
                  <a:schemeClr val="dk1"/>
                </a:solidFill>
              </a:rPr>
              <a:t> 중간값의 </a:t>
            </a:r>
            <a:r>
              <a:rPr lang="ko" sz="1600" b="1">
                <a:solidFill>
                  <a:schemeClr val="dk1"/>
                </a:solidFill>
              </a:rPr>
              <a:t>중위절대편차(MAD)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775" y="2694350"/>
            <a:ext cx="5963575" cy="7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3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백분위수에 기초한 추정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1408975" y="913500"/>
            <a:ext cx="6574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변이를 추정하는 또 다른 접근 “얼마나 퍼져있는가?”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순서통계량: </a:t>
            </a:r>
            <a:r>
              <a:rPr lang="ko" sz="1600">
                <a:solidFill>
                  <a:schemeClr val="dk1"/>
                </a:solidFill>
              </a:rPr>
              <a:t>정렬 데이터를 나타내는 통계량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1879350" y="1773663"/>
            <a:ext cx="67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</a:t>
            </a:r>
            <a:r>
              <a:rPr lang="ko" sz="1200">
                <a:solidFill>
                  <a:srgbClr val="3C3C3C"/>
                </a:solidFill>
              </a:rPr>
              <a:t>가장 기본이 되는 척도가 범위인데, 특이값에 매우 민감하기 때문에 백분위수 사이의 차이로 추정</a:t>
            </a:r>
            <a:endParaRPr sz="1200">
              <a:solidFill>
                <a:srgbClr val="3C3C3C"/>
              </a:solidFill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1408975" y="1857450"/>
            <a:ext cx="6574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사분위범위(IQR): </a:t>
            </a:r>
            <a:r>
              <a:rPr lang="ko" sz="1600">
                <a:solidFill>
                  <a:schemeClr val="dk1"/>
                </a:solidFill>
              </a:rPr>
              <a:t>25번째 백분위수와 75번째 백분위수의 차이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1879350" y="2472850"/>
            <a:ext cx="663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</a:t>
            </a:r>
            <a:r>
              <a:rPr lang="ko" sz="1200">
                <a:solidFill>
                  <a:srgbClr val="3C3C3C"/>
                </a:solidFill>
              </a:rPr>
              <a:t>극단값에 영향 받지 X, 중앙값을 중심위치의 척도로 사용할 때 적합</a:t>
            </a:r>
            <a:endParaRPr sz="1200">
              <a:solidFill>
                <a:srgbClr val="3C3C3C"/>
              </a:solidFill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125" y="2842150"/>
            <a:ext cx="3767076" cy="19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6.데이터분포 탐색하기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1572000" y="1465875"/>
            <a:ext cx="56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데이터가 전반적으로 어떻게 분포하는지 알아보자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2049375"/>
            <a:ext cx="7658101" cy="203666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데이터분포 탐색하기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1333500" y="14274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•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3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600" y="1449575"/>
            <a:ext cx="2762950" cy="25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795" y="1881975"/>
            <a:ext cx="3743700" cy="12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5370325" y="4188675"/>
            <a:ext cx="59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살인율의 백분위수를 파이썬으로 확인.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1479225" y="4237050"/>
            <a:ext cx="59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주별 인구수와 살인률을 나타낸 데이터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백분위 수와 상자그림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3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1670350" y="376825"/>
            <a:ext cx="5960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상자그림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1725975" y="890000"/>
            <a:ext cx="5824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•</a:t>
            </a:r>
            <a:r>
              <a:rPr lang="ko">
                <a:solidFill>
                  <a:schemeClr val="dk1"/>
                </a:solidFill>
              </a:rPr>
              <a:t>백분위수를 이용하여 데이터의 분산을 손쉽게 시각화 한 방법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350" y="1763250"/>
            <a:ext cx="2467600" cy="24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/>
        </p:nvSpPr>
        <p:spPr>
          <a:xfrm>
            <a:off x="1442550" y="4170525"/>
            <a:ext cx="582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">
                <a:solidFill>
                  <a:schemeClr val="dk1"/>
                </a:solidFill>
              </a:rPr>
              <a:t>파이썬으로 나타낸 주별 인구수 상자그림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4834300" y="1767188"/>
            <a:ext cx="57567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파란색 상자의 아랫변과 윗변 : 각각 25,75 백분위수.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상자 중간부분 초록색 수평선 : 중간값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위아래로 나있는 수염 : 데이터의 범위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수염보다 위에 있는 값 : 특잇값으로 점으로 표현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1480350" y="912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23" name="Google Shape;323;p39"/>
          <p:cNvSpPr txBox="1"/>
          <p:nvPr/>
        </p:nvSpPr>
        <p:spPr>
          <a:xfrm>
            <a:off x="1480350" y="912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4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1670350" y="376825"/>
            <a:ext cx="5960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도수분포표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670350" y="884725"/>
            <a:ext cx="72432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•</a:t>
            </a:r>
            <a:r>
              <a:rPr lang="ko">
                <a:solidFill>
                  <a:schemeClr val="dk1"/>
                </a:solidFill>
              </a:rPr>
              <a:t>변수의 범위를 동일하게 나누고 각 구간마다 몇 개의 변수값이 있는지 보여주는 표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300" y="1973813"/>
            <a:ext cx="3579024" cy="17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1342450" y="3997325"/>
            <a:ext cx="582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주별 인구수 분포를 나타낸 도수분포표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050" y="1531450"/>
            <a:ext cx="2797400" cy="237951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6091050" y="3997325"/>
            <a:ext cx="48312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도수분포표를 시각화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- 히스토그램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9125" y="2716600"/>
            <a:ext cx="457823" cy="4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4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7.이진 데이터와 분포데이터 탐색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408975" y="1287950"/>
            <a:ext cx="49794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계획 소개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탐색적 데이터 분석(EDA)란?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요소와 테이블 데이터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위치 추정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변이 추정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데이터분포 탐색하기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Gothic ExtraBold"/>
              <a:buAutoNum type="arabicPeriod"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이진데이터와 범주 데이터 탐색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4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2" name="Google Shape;35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1738300" y="966200"/>
            <a:ext cx="72738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600">
                <a:solidFill>
                  <a:schemeClr val="dk1"/>
                </a:solidFill>
              </a:rPr>
              <a:t>범주형데이터에서는 간단한 비율과 퍼센트로 데이터를 이야기할 수 있다.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1732400"/>
            <a:ext cx="3084731" cy="21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1288050" y="41706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공항의 항공기 운행지연 요인을 보여주는 막대 그래프</a:t>
            </a:r>
            <a:endParaRPr sz="900" b="1">
              <a:solidFill>
                <a:schemeClr val="dk1"/>
              </a:solidFill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736" y="1732400"/>
            <a:ext cx="3247639" cy="20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6097375" y="41706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주 별 인구수를 나타낸 히스토그램</a:t>
            </a:r>
            <a:endParaRPr sz="900" b="1">
              <a:solidFill>
                <a:schemeClr val="dk1"/>
              </a:solidFill>
            </a:endParaRPr>
          </a:p>
        </p:txBody>
      </p:sp>
      <p:pic>
        <p:nvPicPr>
          <p:cNvPr id="358" name="Google Shape;35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946" y="1852100"/>
            <a:ext cx="1877812" cy="15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이진데이터와 범주 데이터 탐색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/>
        </p:nvSpPr>
        <p:spPr>
          <a:xfrm>
            <a:off x="1474875" y="1464300"/>
            <a:ext cx="65124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최빈값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데이터에서 가장 자주 등장하는 값들 (EX : 귀향편지연(inbound)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1474875" y="2571750"/>
            <a:ext cx="7428900" cy="20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기댓값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각 사건이 벌어졌을 때의 결괏값(이득)과 그 사건이 벌어질 확률을 곱한 것을 전체 사건에 대해 합한 값.</a:t>
            </a:r>
            <a:endParaRPr sz="1200">
              <a:solidFill>
                <a:srgbClr val="4D5156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4D5156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 </a:t>
            </a:r>
            <a:endParaRPr sz="1200">
              <a:solidFill>
                <a:srgbClr val="4D5156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확률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상황이 수없이 반복될 경우 사건이 발생할 비율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최빈값 / 기댓값 / 확률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4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6" name="Google Shape;37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8. 상관관계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4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4" name="Google Shape;38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상관 관계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1741200" y="855450"/>
            <a:ext cx="5661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💡 </a:t>
            </a:r>
            <a:r>
              <a:rPr lang="ko" i="1">
                <a:latin typeface="Nanum Gothic"/>
                <a:ea typeface="Nanum Gothic"/>
                <a:cs typeface="Nanum Gothic"/>
                <a:sym typeface="Nanum Gothic"/>
              </a:rPr>
              <a:t>EDA에서 예측값과 목푯값의 상관관계를 조사하는 것은 매우 중요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1826500" y="1255650"/>
            <a:ext cx="651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&gt; </a:t>
            </a:r>
            <a:r>
              <a:rPr lang="ko" b="1"/>
              <a:t>상관계수 (correlation coefficent)</a:t>
            </a: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수치적 변수들 간의 어떤 관계가 있는지를 나타내기 위해 사용되는 측정량 </a:t>
            </a:r>
            <a:endParaRPr/>
          </a:p>
        </p:txBody>
      </p:sp>
      <p:sp>
        <p:nvSpPr>
          <p:cNvPr id="388" name="Google Shape;388;p45"/>
          <p:cNvSpPr txBox="1"/>
          <p:nvPr/>
        </p:nvSpPr>
        <p:spPr>
          <a:xfrm>
            <a:off x="1491700" y="1963500"/>
            <a:ext cx="7180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[피어슨 상관계수]</a:t>
            </a:r>
            <a:r>
              <a:rPr lang="ko"/>
              <a:t> : 두 변수 간의 </a:t>
            </a:r>
            <a:r>
              <a:rPr lang="ko" b="1"/>
              <a:t>선형 상관관계</a:t>
            </a:r>
            <a:r>
              <a:rPr lang="ko"/>
              <a:t>를 계량화 한 수치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✅ +1 은 완벽한 양의 선형 상관관계, -1은 완벽한 음의 상관 관계, 0은 상관관계 없다.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✅ 0.3 이상이면 상관관계가 존재한다고 평가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000" y="2887050"/>
            <a:ext cx="2972460" cy="2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4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6" name="Google Shape;39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상관 관계 - 시각화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1206250"/>
            <a:ext cx="6741724" cy="36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1738375" y="947225"/>
            <a:ext cx="46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&gt; </a:t>
            </a:r>
            <a:r>
              <a:rPr lang="ko" b="1"/>
              <a:t>ETF 일간 수익 사이의 상관관계를 시각화 by 히트맵 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4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6" name="Google Shape;40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상관 관계 - 시각화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1738375" y="873350"/>
            <a:ext cx="46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</a:t>
            </a:r>
            <a:r>
              <a:rPr lang="ko"/>
              <a:t> </a:t>
            </a:r>
            <a:endParaRPr/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325" y="2633350"/>
            <a:ext cx="2868016" cy="24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725" y="1304350"/>
            <a:ext cx="6952409" cy="1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/>
        </p:nvSpPr>
        <p:spPr>
          <a:xfrm>
            <a:off x="1738375" y="799475"/>
            <a:ext cx="52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&gt; </a:t>
            </a:r>
            <a:r>
              <a:rPr lang="ko" b="1"/>
              <a:t>산점도: 두 변수 사이의 관계를 시각화하는 방법 &gt; 경향성 확인 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4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8" name="Google Shape;41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두 개 이상의 변수 탐색하기 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6" name="Google Shape;42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두 개 이상의 변수 탐색하기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1741200" y="855450"/>
            <a:ext cx="64323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💡 </a:t>
            </a:r>
            <a:r>
              <a:rPr lang="ko" i="1">
                <a:latin typeface="Nanum Gothic"/>
                <a:ea typeface="Nanum Gothic"/>
                <a:cs typeface="Nanum Gothic"/>
                <a:sym typeface="Nanum Gothic"/>
              </a:rPr>
              <a:t>두 개 이상의 변수 분석 &gt; 데이터 특성 (수치형, 범주형) 에 따라 달라진다.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1662600" y="1255650"/>
            <a:ext cx="651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500" b="1"/>
              <a:t>수치형 변수 대 수치형 변수</a:t>
            </a:r>
            <a:r>
              <a:rPr lang="ko"/>
              <a:t>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수십, 수백만의 레코드를 산점도로 표현하기 어려움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[육각형 구간 그림]</a:t>
            </a:r>
            <a:endParaRPr b="1"/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675" y="2302337"/>
            <a:ext cx="3440962" cy="2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/>
          <p:nvPr/>
        </p:nvSpPr>
        <p:spPr>
          <a:xfrm>
            <a:off x="4720500" y="4438475"/>
            <a:ext cx="38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집의 크기와 과세 평가액의 관계</a:t>
            </a:r>
            <a:endParaRPr/>
          </a:p>
        </p:txBody>
      </p:sp>
      <p:sp>
        <p:nvSpPr>
          <p:cNvPr id="432" name="Google Shape;432;p49"/>
          <p:cNvSpPr txBox="1"/>
          <p:nvPr/>
        </p:nvSpPr>
        <p:spPr>
          <a:xfrm>
            <a:off x="4928625" y="2302350"/>
            <a:ext cx="367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기록값을 육각형 모양의 구간으로 나누고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구간에 포함된 기록값의 개수에 따라 색깔로 표시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양의 상관관계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5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9" name="Google Shape;43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두 개 이상의 변수 탐색하기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1615725" y="904363"/>
            <a:ext cx="651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500" b="1"/>
              <a:t>수치형 변수 대 수치형 변수</a:t>
            </a:r>
            <a:r>
              <a:rPr lang="ko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[등고선 그림] - 등고선 위의 점은 밀도가 같고 꼭대기로 갈수록 밀도가 높아짐</a:t>
            </a:r>
            <a:endParaRPr b="1"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088" y="1858863"/>
            <a:ext cx="3234600" cy="282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838" y="2267000"/>
            <a:ext cx="4682525" cy="1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0"/>
          <p:cNvSpPr txBox="1"/>
          <p:nvPr/>
        </p:nvSpPr>
        <p:spPr>
          <a:xfrm>
            <a:off x="3900975" y="4286700"/>
            <a:ext cx="38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집의 크기와 과세 평가액의 관계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5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1" name="Google Shape;45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1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두 개 이상의 변수 탐색하기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1615725" y="904363"/>
            <a:ext cx="651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2. 범주형 변수 대 범주형 변수</a:t>
            </a:r>
            <a:r>
              <a:rPr lang="ko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[분할표] - 범주별 빈도수를 기록한 표, 두 범주형 변수 요약하는데 효과적</a:t>
            </a:r>
            <a:endParaRPr b="1"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725" y="2071263"/>
            <a:ext cx="61722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 txBox="1"/>
          <p:nvPr/>
        </p:nvSpPr>
        <p:spPr>
          <a:xfrm>
            <a:off x="1615725" y="4601475"/>
            <a:ext cx="668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대출 관계와 상황에 대한 분할표 - 대출 등급이 높을수록 연체 (late) 비율이 낮다.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429675" y="513850"/>
            <a:ext cx="7179300" cy="1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 세션 진행 주차마다 한 챕터씩 공부 </a:t>
            </a:r>
            <a:endParaRPr sz="16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챕터 내 이론 및 실습(파이썬 코딩) 모두 진행 (Github 참조)</a:t>
            </a:r>
            <a:endParaRPr sz="16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대면 스터디 시간에 각자 분담한 내용 발표</a:t>
            </a:r>
            <a:endParaRPr sz="16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계획 소개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699" y="1661750"/>
            <a:ext cx="2620075" cy="33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5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2" name="Google Shape;46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두 개 이상의 변수 탐색하기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1615725" y="904363"/>
            <a:ext cx="651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3. 범주형 변수 대 수치형 변수 </a:t>
            </a:r>
            <a:r>
              <a:rPr lang="ko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[상자그림] </a:t>
            </a:r>
            <a:endParaRPr b="1"/>
          </a:p>
        </p:txBody>
      </p:sp>
      <p:sp>
        <p:nvSpPr>
          <p:cNvPr id="465" name="Google Shape;465;p52"/>
          <p:cNvSpPr txBox="1"/>
          <p:nvPr/>
        </p:nvSpPr>
        <p:spPr>
          <a:xfrm>
            <a:off x="1615725" y="4601475"/>
            <a:ext cx="668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항공사별 비행 지연 정도 (한달 간) - 알래스카 적고 아메리카 많다. </a:t>
            </a:r>
            <a:endParaRPr/>
          </a:p>
        </p:txBody>
      </p:sp>
      <p:pic>
        <p:nvPicPr>
          <p:cNvPr id="466" name="Google Shape;4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925" y="1347175"/>
            <a:ext cx="3330300" cy="2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574" y="2334400"/>
            <a:ext cx="3784026" cy="18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4" name="Google Shape;47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두 개 이상의 변수 탐색하기 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1615725" y="904363"/>
            <a:ext cx="651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3. 범주형 변수 대 수치형 변수 </a:t>
            </a:r>
            <a:r>
              <a:rPr lang="ko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[바이올린 도표] : 상자그림 + 커닐밀도 곡선 </a:t>
            </a:r>
            <a:endParaRPr b="1"/>
          </a:p>
        </p:txBody>
      </p:sp>
      <p:sp>
        <p:nvSpPr>
          <p:cNvPr id="477" name="Google Shape;477;p53"/>
          <p:cNvSpPr txBox="1"/>
          <p:nvPr/>
        </p:nvSpPr>
        <p:spPr>
          <a:xfrm>
            <a:off x="1615725" y="4601475"/>
            <a:ext cx="668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항공사별 비행 지연 정도 (한달 간) . </a:t>
            </a:r>
            <a:endParaRPr/>
          </a:p>
        </p:txBody>
      </p:sp>
      <p:pic>
        <p:nvPicPr>
          <p:cNvPr id="478" name="Google Shape;4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000" y="1410600"/>
            <a:ext cx="3474981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725" y="2071278"/>
            <a:ext cx="3783675" cy="238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429675" y="513850"/>
            <a:ext cx="7179300" cy="1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 세션 진행 주차마다 한 챕터씩 공부 </a:t>
            </a:r>
            <a:endParaRPr sz="16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챕터 내 이론 및 실습(파이썬 코딩) 모두 진행 (Github 참조)</a:t>
            </a:r>
            <a:endParaRPr sz="16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대면 스터디 시간에 각자 분담한 내용 발표</a:t>
            </a:r>
            <a:endParaRPr sz="16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96" name="Google Shape;96;p17"/>
          <p:cNvGraphicFramePr/>
          <p:nvPr/>
        </p:nvGraphicFramePr>
        <p:xfrm>
          <a:off x="1765275" y="2220790"/>
          <a:ext cx="6680400" cy="2194410"/>
        </p:xfrm>
        <a:graphic>
          <a:graphicData uri="http://schemas.openxmlformats.org/drawingml/2006/table">
            <a:tbl>
              <a:tblPr>
                <a:noFill/>
                <a:tableStyleId>{100FC6CF-B98A-4CA6-840F-A5D390829FA6}</a:tableStyleId>
              </a:tblPr>
              <a:tblGrid>
                <a:gridCol w="7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03/13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chp1. 탐색적 데이터 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05/08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chp6. 통계적  머신러닝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03/20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chp2. 데이터와 포본분표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05/15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chp7. 비지도 학습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03/27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chp3. 통계적 실험과 유의성 검정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05/22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실습 (Kaggle)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04/03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chp4. 회귀와 예측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05/29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실습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(Kaggle)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05/01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chp5. 분류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" name="Google Shape;97;p1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계획 소개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305500" y="3435000"/>
            <a:ext cx="6189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탐색적 데이터 분석(EDA)이란?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탐색적 데이터 분석(EDA)의 시작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475" y="1845687"/>
            <a:ext cx="3108325" cy="2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176543" y="4115753"/>
            <a:ext cx="217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벨 연구소의 수학자 존 튜키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897051" y="1377125"/>
            <a:ext cx="258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Exploratory Data Analysis</a:t>
            </a:r>
            <a:endParaRPr sz="16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400" y="1884425"/>
            <a:ext cx="4060200" cy="21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탐색적 데이터 분석(EDA) 구현 Tool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650" y="1821213"/>
            <a:ext cx="2486200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85675"/>
            <a:ext cx="4324802" cy="2703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1388075" y="4252600"/>
            <a:ext cx="618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데이터 요소와 테이블 데이터</a:t>
            </a:r>
            <a:endParaRPr sz="3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897</Words>
  <Application>Microsoft Office PowerPoint</Application>
  <PresentationFormat>화면 슬라이드 쇼(16:9)</PresentationFormat>
  <Paragraphs>179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Arial</vt:lpstr>
      <vt:lpstr>Nanum Gothic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송민주</dc:creator>
  <cp:lastModifiedBy>송 민주</cp:lastModifiedBy>
  <cp:revision>1</cp:revision>
  <dcterms:modified xsi:type="dcterms:W3CDTF">2023-03-20T10:43:14Z</dcterms:modified>
</cp:coreProperties>
</file>